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3"/>
  </p:notesMasterIdLst>
  <p:handoutMasterIdLst>
    <p:handoutMasterId r:id="rId74"/>
  </p:handoutMasterIdLst>
  <p:sldIdLst>
    <p:sldId id="271" r:id="rId7"/>
    <p:sldId id="272" r:id="rId8"/>
    <p:sldId id="370" r:id="rId9"/>
    <p:sldId id="464" r:id="rId10"/>
    <p:sldId id="439" r:id="rId11"/>
    <p:sldId id="441" r:id="rId12"/>
    <p:sldId id="451" r:id="rId13"/>
    <p:sldId id="469" r:id="rId14"/>
    <p:sldId id="401" r:id="rId15"/>
    <p:sldId id="403" r:id="rId16"/>
    <p:sldId id="486" r:id="rId17"/>
    <p:sldId id="444" r:id="rId18"/>
    <p:sldId id="445" r:id="rId19"/>
    <p:sldId id="446" r:id="rId20"/>
    <p:sldId id="452" r:id="rId21"/>
    <p:sldId id="453" r:id="rId22"/>
    <p:sldId id="454" r:id="rId23"/>
    <p:sldId id="458" r:id="rId24"/>
    <p:sldId id="471" r:id="rId25"/>
    <p:sldId id="472" r:id="rId26"/>
    <p:sldId id="473" r:id="rId27"/>
    <p:sldId id="474" r:id="rId28"/>
    <p:sldId id="460" r:id="rId29"/>
    <p:sldId id="468" r:id="rId30"/>
    <p:sldId id="355" r:id="rId31"/>
    <p:sldId id="465" r:id="rId32"/>
    <p:sldId id="427" r:id="rId33"/>
    <p:sldId id="429" r:id="rId34"/>
    <p:sldId id="430" r:id="rId35"/>
    <p:sldId id="434" r:id="rId36"/>
    <p:sldId id="436" r:id="rId37"/>
    <p:sldId id="437" r:id="rId38"/>
    <p:sldId id="342" r:id="rId39"/>
    <p:sldId id="352" r:id="rId40"/>
    <p:sldId id="363" r:id="rId41"/>
    <p:sldId id="368" r:id="rId42"/>
    <p:sldId id="364" r:id="rId43"/>
    <p:sldId id="341" r:id="rId44"/>
    <p:sldId id="365" r:id="rId45"/>
    <p:sldId id="408" r:id="rId46"/>
    <p:sldId id="366" r:id="rId47"/>
    <p:sldId id="358" r:id="rId48"/>
    <p:sldId id="357" r:id="rId49"/>
    <p:sldId id="360" r:id="rId50"/>
    <p:sldId id="367" r:id="rId51"/>
    <p:sldId id="466" r:id="rId52"/>
    <p:sldId id="409" r:id="rId53"/>
    <p:sldId id="487" r:id="rId54"/>
    <p:sldId id="412" r:id="rId55"/>
    <p:sldId id="415" r:id="rId56"/>
    <p:sldId id="418" r:id="rId57"/>
    <p:sldId id="475" r:id="rId58"/>
    <p:sldId id="481" r:id="rId59"/>
    <p:sldId id="482" r:id="rId60"/>
    <p:sldId id="483" r:id="rId61"/>
    <p:sldId id="485" r:id="rId62"/>
    <p:sldId id="476" r:id="rId63"/>
    <p:sldId id="410" r:id="rId64"/>
    <p:sldId id="423" r:id="rId65"/>
    <p:sldId id="424" r:id="rId66"/>
    <p:sldId id="463" r:id="rId67"/>
    <p:sldId id="462" r:id="rId68"/>
    <p:sldId id="371" r:id="rId69"/>
    <p:sldId id="372" r:id="rId70"/>
    <p:sldId id="373" r:id="rId71"/>
    <p:sldId id="306" r:id="rId72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61" d="100"/>
          <a:sy n="61" d="100"/>
        </p:scale>
        <p:origin x="-104" y="-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96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22/03/15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22/03/15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data.ign.fr/geofl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dbpedia.org/Datasets" TargetMode="External"/><Relationship Id="rId4" Type="http://schemas.openxmlformats.org/officeDocument/2006/relationships/hyperlink" Target="http://www.eurecom.fr/~atemezin/work/frenchLOD.svg" TargetMode="External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opendatacommunities.org/id/county-council/hampshir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lte-projects.umd.edu/Olive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hyperlink" Target="https://github.com/pyvandenbussche/sparqles/blob/master/endpoints.js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ata.lirmm.fr/ontologies/char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w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60.xml"/><Relationship Id="rId2" Type="http://schemas.openxmlformats.org/officeDocument/2006/relationships/diagramData" Target="../diagrams/data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w3.org/2003/06/sw-vocab-status/ns%23:term_statu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0.png"/><Relationship Id="rId3" Type="http://schemas.openxmlformats.org/officeDocument/2006/relationships/hyperlink" Target="http://purl.org/NET/rdflicen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lod-cloud.ne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mementoweb.org/guide/rfc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w3.org/TR/ld-bp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2.jp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resources.esri.com/help/9.3/arcgisserver/apis/rest/pc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Linked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68417"/>
              </p:ext>
            </p:extLst>
          </p:nvPr>
        </p:nvGraphicFramePr>
        <p:xfrm>
          <a:off x="611560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250826" y="5429260"/>
            <a:ext cx="3448050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geospatial object</a:t>
            </a:r>
            <a:endParaRPr lang="en-US" dirty="0"/>
          </a:p>
        </p:txBody>
      </p:sp>
      <p:pic>
        <p:nvPicPr>
          <p:cNvPr id="12" name="Marcador de contenido 11" descr="vectorRe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8" b="1043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Features</a:t>
            </a:r>
            <a:r>
              <a:rPr lang="es-ES" sz="3600" dirty="0" smtClean="0"/>
              <a:t> and </a:t>
            </a:r>
            <a:r>
              <a:rPr lang="es-ES" sz="3600" dirty="0" err="1"/>
              <a:t>Geometry</a:t>
            </a:r>
            <a:endParaRPr lang="es-ES" sz="3600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e Art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  <a:endParaRPr lang="en-US" sz="2000" dirty="0" smtClean="0">
              <a:latin typeface="Eurostile LT Std" charset="0"/>
            </a:endParaRP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A Vocabulary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of the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workflow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publishing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3" b="18573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</a:t>
            </a:r>
            <a:r>
              <a:rPr lang="en-US" dirty="0" smtClean="0">
                <a:latin typeface="+mn-lt"/>
              </a:rPr>
              <a:t>SET of modular tools for “</a:t>
            </a:r>
            <a:r>
              <a:rPr lang="en-US" dirty="0" smtClean="0">
                <a:latin typeface="+mn-lt"/>
              </a:rPr>
              <a:t>lifting” </a:t>
            </a:r>
            <a:r>
              <a:rPr lang="en-US" dirty="0" smtClean="0">
                <a:latin typeface="+mn-lt"/>
              </a:rPr>
              <a:t>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dirty="0">
                <a:hlinkClick r:id="rId2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b="1" dirty="0">
                <a:hlinkClick r:id="rId3"/>
              </a:rPr>
              <a:t>http://data.ign.fr/topo</a:t>
            </a:r>
            <a:r>
              <a:rPr lang="es-ES" sz="1600" b="1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7121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77933C"/>
                          </a:solidFill>
                        </a:rPr>
                        <a:t>DATASET</a:t>
                      </a:r>
                      <a:endParaRPr lang="es-ES" dirty="0" smtClean="0">
                        <a:solidFill>
                          <a:srgbClr val="77933C"/>
                        </a:solidFill>
                      </a:endParaRP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77933C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77933C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783287" y="2452246"/>
            <a:ext cx="14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BANO2RDF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3"/>
              </a:rPr>
              <a:t>DBPedia</a:t>
            </a:r>
            <a:r>
              <a:rPr lang="en-US" sz="2400" dirty="0" smtClean="0">
                <a:hlinkClick r:id="rId3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pic>
        <p:nvPicPr>
          <p:cNvPr id="7" name="Imagen 6" descr="frenchCloud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</a:t>
            </a:r>
            <a:r>
              <a:rPr lang="en-US" dirty="0" smtClean="0"/>
              <a:t>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3850" y="1052736"/>
            <a:ext cx="8316149" cy="5334550"/>
            <a:chOff x="92947" y="196207"/>
            <a:chExt cx="9989789" cy="5705119"/>
          </a:xfrm>
        </p:grpSpPr>
        <p:grpSp>
          <p:nvGrpSpPr>
            <p:cNvPr id="9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569544" y="2287482"/>
                <a:ext cx="1110834" cy="30615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Imagen 2" descr="dvia-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1" y="4372570"/>
            <a:ext cx="22225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</a:t>
            </a:r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30243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using </a:t>
            </a:r>
            <a:r>
              <a:rPr lang="en-US" dirty="0" smtClean="0"/>
              <a:t>DVIA </a:t>
            </a:r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3"/>
              </a:rPr>
              <a:t>Apps4Europe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Wordpress </a:t>
            </a:r>
            <a:r>
              <a:rPr lang="en-US" dirty="0" smtClean="0"/>
              <a:t>uses DVIA.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4356" y="869988"/>
            <a:ext cx="1512168" cy="1454007"/>
          </a:xfrm>
          <a:prstGeom prst="rect">
            <a:avLst/>
          </a:prstGeom>
        </p:spPr>
      </p:pic>
      <p:pic>
        <p:nvPicPr>
          <p:cNvPr id="3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6" y="3600408"/>
            <a:ext cx="4644822" cy="26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Predefined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sz="2600" dirty="0"/>
              <a:t>associated to visual </a:t>
            </a:r>
            <a:r>
              <a:rPr lang="en-US" sz="2600" dirty="0" smtClean="0"/>
              <a:t>elements</a:t>
            </a:r>
          </a:p>
          <a:p>
            <a:r>
              <a:rPr lang="en-US" sz="2600" dirty="0" smtClean="0"/>
              <a:t>Build on top of RDF standards </a:t>
            </a:r>
            <a:endParaRPr lang="en-US" sz="2600" dirty="0"/>
          </a:p>
          <a:p>
            <a:pPr lvl="1"/>
            <a:r>
              <a:rPr lang="en-US" dirty="0" smtClean="0"/>
              <a:t>e.g., SPARQL queries ; Semantic Web technologies</a:t>
            </a:r>
            <a:endParaRPr lang="en-US" dirty="0"/>
          </a:p>
          <a:p>
            <a:r>
              <a:rPr lang="en-US" sz="2600" dirty="0" smtClean="0"/>
              <a:t>Reuse existing Visualization libraries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Google Maps, Google Charts, D3.js, etc.</a:t>
            </a:r>
          </a:p>
          <a:p>
            <a:r>
              <a:rPr lang="en-US" sz="2600" dirty="0" smtClean="0"/>
              <a:t>Input: Datasets published as LOD</a:t>
            </a:r>
          </a:p>
          <a:p>
            <a:r>
              <a:rPr lang="en-US" sz="2600" dirty="0" smtClean="0"/>
              <a:t>Reuse </a:t>
            </a:r>
            <a:r>
              <a:rPr lang="en-US" sz="2600" dirty="0" smtClean="0"/>
              <a:t>On-line Library of Information Visualization (</a:t>
            </a:r>
            <a:r>
              <a:rPr lang="en-US" sz="2600" dirty="0" smtClean="0">
                <a:hlinkClick r:id="rId3"/>
              </a:rPr>
              <a:t>OLIVE</a:t>
            </a:r>
            <a:r>
              <a:rPr lang="en-US" sz="2600" dirty="0" smtClean="0"/>
              <a:t>)</a:t>
            </a:r>
            <a:endParaRPr lang="en-US" sz="2600" dirty="0" smtClean="0"/>
          </a:p>
          <a:p>
            <a:r>
              <a:rPr lang="en-US" sz="2600" dirty="0" smtClean="0"/>
              <a:t>Target to non “RDF/</a:t>
            </a:r>
            <a:r>
              <a:rPr lang="en-US" sz="2600" dirty="0"/>
              <a:t>SPARQL speakers”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</a:t>
            </a:r>
            <a:r>
              <a:rPr lang="en-US" sz="2600" dirty="0" smtClean="0"/>
              <a:t>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4" name="Imagen 3" descr="ol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5883" y="4373765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W3C </a:t>
            </a:r>
            <a:r>
              <a:rPr lang="en-US" dirty="0" err="1" smtClean="0"/>
              <a:t>Govn’t</a:t>
            </a:r>
            <a:r>
              <a:rPr lang="en-US" dirty="0" smtClean="0"/>
              <a:t> LD Best Practices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16" name="Imagen 15" descr="bp-w3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35920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50825" y="1125538"/>
            <a:ext cx="8642350" cy="105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10</a:t>
            </a:r>
            <a:r>
              <a:rPr lang="en-US" sz="2400" dirty="0" smtClean="0"/>
              <a:t> best practices to help government worldwide to access and reuse their by taking benefit of Linked Data mechanism.</a:t>
            </a:r>
          </a:p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4</a:t>
            </a:r>
            <a:r>
              <a:rPr lang="en-US" sz="2400" dirty="0" smtClean="0"/>
              <a:t> steps to rich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dirty="0" smtClean="0">
                <a:sym typeface="Zapf Dingbats"/>
              </a:rPr>
              <a:t>ratings datasets in </a:t>
            </a:r>
            <a:r>
              <a:rPr lang="en-US" sz="2400" dirty="0" err="1" smtClean="0">
                <a:sym typeface="Zapf Dingbats"/>
              </a:rPr>
              <a:t>TimBL</a:t>
            </a:r>
            <a:r>
              <a:rPr lang="en-US" sz="2400" dirty="0" smtClean="0">
                <a:sym typeface="Zapf Dingbats"/>
              </a:rPr>
              <a:t> scale.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5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3" b="9993"/>
          <a:stretch/>
        </p:blipFill>
        <p:spPr>
          <a:xfrm>
            <a:off x="4283968" y="3038129"/>
            <a:ext cx="4845405" cy="2865945"/>
          </a:xfrm>
        </p:spPr>
      </p:pic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sz="2800" dirty="0" smtClean="0"/>
              <a:t>Focus on vocabularies:</a:t>
            </a:r>
            <a:br>
              <a:rPr lang="en-US" sz="2800" dirty="0" smtClean="0"/>
            </a:br>
            <a:r>
              <a:rPr lang="en-US" sz="2800" dirty="0" smtClean="0"/>
              <a:t>Disambiguating </a:t>
            </a:r>
            <a:r>
              <a:rPr lang="en-US" sz="2800" dirty="0" smtClean="0"/>
              <a:t>Vocabulary Prefixes</a:t>
            </a:r>
            <a:endParaRPr lang="en-US" sz="28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05513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</a:t>
            </a:r>
            <a:r>
              <a:rPr lang="en-US" dirty="0" smtClean="0"/>
              <a:t>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</a:t>
            </a:r>
            <a:r>
              <a:rPr lang="en-US" sz="2000" dirty="0" smtClean="0">
                <a:solidFill>
                  <a:srgbClr val="72BFC5"/>
                </a:solidFill>
              </a:rPr>
              <a:t>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</a:t>
            </a:r>
            <a:r>
              <a:rPr lang="en-US" dirty="0" smtClean="0">
                <a:ea typeface="ＭＳ Ｐゴシック" pitchFamily="34" charset="-128"/>
              </a:rPr>
              <a:t>Proposal: </a:t>
            </a:r>
            <a:r>
              <a:rPr lang="en-US" dirty="0" smtClean="0">
                <a:ea typeface="ＭＳ Ｐゴシック" pitchFamily="34" charset="-128"/>
              </a:rPr>
              <a:t>LIVE </a:t>
            </a:r>
            <a:r>
              <a:rPr lang="en-US" dirty="0" smtClean="0">
                <a:ea typeface="ＭＳ Ｐゴシック" pitchFamily="34" charset="-128"/>
              </a:rPr>
              <a:t>Framework</a:t>
            </a: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3"/>
            <a:ext cx="5169635" cy="3384376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16" y="836712"/>
            <a:ext cx="3035988" cy="3145284"/>
          </a:xfrm>
          <a:prstGeom prst="rect">
            <a:avLst/>
          </a:prstGeom>
        </p:spPr>
      </p:pic>
      <p:pic>
        <p:nvPicPr>
          <p:cNvPr id="3" name="Imagen 2" descr="lod-diagram-20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69" y="3872408"/>
            <a:ext cx="3309635" cy="24369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hlinkClick r:id="rId7"/>
              </a:rPr>
              <a:t>http://lod-cloud.net/state</a:t>
            </a:r>
            <a:r>
              <a:rPr lang="es-ES" sz="1200" dirty="0" smtClean="0">
                <a:hlinkClick r:id="rId7"/>
              </a:rPr>
              <a:t>/</a:t>
            </a:r>
            <a:r>
              <a:rPr lang="es-ES" sz="1200" dirty="0" smtClean="0"/>
              <a:t> 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rgbClr val="77933C"/>
                </a:solidFill>
              </a:rPr>
              <a:t>19,43%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</a:t>
            </a:r>
            <a:r>
              <a:rPr lang="en-US" sz="2000" b="1" dirty="0" smtClean="0">
                <a:solidFill>
                  <a:srgbClr val="72BFC5"/>
                </a:solidFill>
              </a:rPr>
              <a:t>*all* </a:t>
            </a:r>
            <a:r>
              <a:rPr lang="en-US" sz="2000" dirty="0" smtClean="0"/>
              <a:t>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 </a:t>
            </a:r>
            <a:r>
              <a:rPr lang="en-US" dirty="0" smtClean="0"/>
              <a:t>Converters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57866</TotalTime>
  <Words>5637</Words>
  <Application>Microsoft Macintosh PowerPoint</Application>
  <PresentationFormat>Presentación en pantalla (4:3)</PresentationFormat>
  <Paragraphs>916</Paragraphs>
  <Slides>66</Slides>
  <Notes>48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66</vt:i4>
      </vt:variant>
    </vt:vector>
  </HeadingPairs>
  <TitlesOfParts>
    <vt:vector size="72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GeoData on the LOD Cloud</vt:lpstr>
      <vt:lpstr>French IGN- Reference Geodata</vt:lpstr>
      <vt:lpstr>Coordinate Reference Systems (CRS)</vt:lpstr>
      <vt:lpstr>CRS Converters and Limitations</vt:lpstr>
      <vt:lpstr>Developing a REST converter service</vt:lpstr>
      <vt:lpstr>Modeling geospatial object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Proposal: 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Part Two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W3C Govn’t LD Best Practices</vt:lpstr>
      <vt:lpstr>Focus on vocabularies: 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724</cp:revision>
  <cp:lastPrinted>2012-03-20T09:35:21Z</cp:lastPrinted>
  <dcterms:created xsi:type="dcterms:W3CDTF">2011-10-20T08:47:25Z</dcterms:created>
  <dcterms:modified xsi:type="dcterms:W3CDTF">2015-03-26T13:03:52Z</dcterms:modified>
  <cp:category>Linked Data;IGN;geodata</cp:category>
</cp:coreProperties>
</file>